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6"/>
  </p:notesMasterIdLst>
  <p:handoutMasterIdLst>
    <p:handoutMasterId r:id="rId17"/>
  </p:handoutMasterIdLst>
  <p:sldIdLst>
    <p:sldId id="312" r:id="rId5"/>
    <p:sldId id="304" r:id="rId6"/>
    <p:sldId id="323" r:id="rId7"/>
    <p:sldId id="324" r:id="rId8"/>
    <p:sldId id="325" r:id="rId9"/>
    <p:sldId id="327" r:id="rId10"/>
    <p:sldId id="328" r:id="rId11"/>
    <p:sldId id="326" r:id="rId12"/>
    <p:sldId id="329" r:id="rId13"/>
    <p:sldId id="331" r:id="rId14"/>
    <p:sldId id="330" r:id="rId15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4052" autoAdjust="0"/>
  </p:normalViewPr>
  <p:slideViewPr>
    <p:cSldViewPr snapToGrid="0" snapToObjects="1">
      <p:cViewPr varScale="1">
        <p:scale>
          <a:sx n="69" d="100"/>
          <a:sy n="69" d="100"/>
        </p:scale>
        <p:origin x="1234" y="67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Finally, here is a diagram of what a possible mission model could look like</a:t>
            </a:r>
          </a:p>
          <a:p>
            <a:pPr marL="228600" indent="-228600">
              <a:buAutoNum type="arabicPeriod"/>
            </a:pPr>
            <a:r>
              <a:rPr lang="en-US" dirty="0"/>
              <a:t>The only communication between ROV and AUV would be critical stuff like location which needs to be reported to humans on the mothership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9073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Read off the slides</a:t>
            </a:r>
          </a:p>
          <a:p>
            <a:pPr marL="228600" indent="-228600">
              <a:buAutoNum type="arabicPeriod"/>
            </a:pPr>
            <a:r>
              <a:rPr lang="en-US" dirty="0"/>
              <a:t>Cost is a massive factor, more time spent on the seabed in one mission, the better (fewer dives)</a:t>
            </a:r>
          </a:p>
          <a:p>
            <a:pPr marL="228600" indent="-228600">
              <a:buAutoNum type="arabicPeriod"/>
            </a:pPr>
            <a:r>
              <a:rPr lang="en-US" dirty="0"/>
              <a:t>There’s a lot we can learn from exploring the deep sea</a:t>
            </a:r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This is the type of data I’ll be focusing on</a:t>
            </a:r>
          </a:p>
          <a:p>
            <a:pPr marL="228600" indent="-228600">
              <a:buAutoNum type="arabicPeriod"/>
            </a:pPr>
            <a:r>
              <a:rPr lang="en-US" dirty="0"/>
              <a:t>Best data to represent mapping of the sea floor</a:t>
            </a:r>
          </a:p>
          <a:p>
            <a:pPr marL="228600" indent="-228600">
              <a:buAutoNum type="arabicPeriod"/>
            </a:pPr>
            <a:r>
              <a:rPr lang="en-US" dirty="0"/>
              <a:t>Pretty accurate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1824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Explain sonar, how time and frequency of the returned signals help us calculate </a:t>
            </a:r>
          </a:p>
          <a:p>
            <a:pPr marL="228600" indent="-228600">
              <a:buAutoNum type="arabicPeriod"/>
            </a:pPr>
            <a:r>
              <a:rPr lang="en-US" dirty="0"/>
              <a:t>Multibeam is a fan of outbound signals, more accurate and greater resolution than single beam</a:t>
            </a:r>
          </a:p>
          <a:p>
            <a:pPr marL="228600" indent="-228600">
              <a:buAutoNum type="arabicPeriod"/>
            </a:pPr>
            <a:r>
              <a:rPr lang="en-US" dirty="0"/>
              <a:t>Also, multibeam helps correct for refracting error through water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7742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Interpolation constructs new data points based on a known discrete set of points</a:t>
            </a:r>
          </a:p>
          <a:p>
            <a:pPr marL="228600" indent="-228600">
              <a:buAutoNum type="arabicPeriod"/>
            </a:pPr>
            <a:r>
              <a:rPr lang="en-US" dirty="0"/>
              <a:t>Many different techniques: Spline, inverse distance weighted, and the one we will use is called kriging</a:t>
            </a:r>
          </a:p>
          <a:p>
            <a:pPr marL="228600" indent="-228600">
              <a:buAutoNum type="arabicPeriod"/>
            </a:pPr>
            <a:r>
              <a:rPr lang="en-IN" dirty="0"/>
              <a:t>After initial collection of data, we can increase resolution, construct mapping, and fix original points with the help of interpolation</a:t>
            </a:r>
          </a:p>
        </p:txBody>
      </p:sp>
    </p:spTree>
    <p:extLst>
      <p:ext uri="{BB962C8B-B14F-4D97-AF65-F5344CB8AC3E}">
        <p14:creationId xmlns:p14="http://schemas.microsoft.com/office/powerpoint/2010/main" val="1679193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Data is arranged into </a:t>
            </a:r>
            <a:r>
              <a:rPr lang="en-US" dirty="0" err="1"/>
              <a:t>rasters</a:t>
            </a:r>
            <a:r>
              <a:rPr lang="en-US" dirty="0"/>
              <a:t> (grids)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7482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AUVs and ROVs need to resurface in order to offload their data, which is then processed on land or on the mother ship</a:t>
            </a:r>
          </a:p>
          <a:p>
            <a:pPr marL="228600" indent="-228600">
              <a:buAutoNum type="arabicPeriod"/>
            </a:pPr>
            <a:r>
              <a:rPr lang="en-US" dirty="0"/>
              <a:t>Dives and resurfacing is expensive/risky</a:t>
            </a:r>
          </a:p>
          <a:p>
            <a:pPr marL="228600" indent="-228600">
              <a:buAutoNum type="arabicPeriod"/>
            </a:pPr>
            <a:r>
              <a:rPr lang="en-US" dirty="0"/>
              <a:t>If we could perform all the computation on the AUV itself, it could do longer missions and increase mission performance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4968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The way to do this is by parallelizing the computation -&gt; GPU’s!!</a:t>
            </a:r>
          </a:p>
          <a:p>
            <a:pPr marL="228600" indent="-228600">
              <a:buAutoNum type="arabicPeriod"/>
            </a:pPr>
            <a:r>
              <a:rPr lang="en-US" dirty="0"/>
              <a:t>The hardware is cased and protected on the AUV so that it can run correctly</a:t>
            </a:r>
          </a:p>
          <a:p>
            <a:pPr marL="228600" indent="-228600">
              <a:buAutoNum type="arabicPeriod"/>
            </a:pPr>
            <a:r>
              <a:rPr lang="en-US" dirty="0"/>
              <a:t>Has already been done by company called </a:t>
            </a:r>
            <a:r>
              <a:rPr lang="en-US" dirty="0" err="1"/>
              <a:t>Greensea</a:t>
            </a:r>
            <a:r>
              <a:rPr lang="en-US" dirty="0"/>
              <a:t> IQ who ran ML models on their AUVs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9527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As mentioned before, this real time interpolation would have many benefits</a:t>
            </a:r>
          </a:p>
          <a:p>
            <a:pPr marL="228600" indent="-228600"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9316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videohive.net/item/digital-terrain-sea-floor-hud/19345368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telier-yuwa.ciao.jp/pronote/pronote/pronote/airborne-lidar-and-bathymetry-nn-1940930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ondoksurveyor.com/survei-hidrografi-menggunakan-multibeam-echosounder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sudret.ibk.ethz.ch/research/past-projects/polynomial-chaos-kriging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gis.stackexchange.com/questions/253499/how-to-plot-gridded-map-from-lat-lon-and-fill-values-in-r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chmidtocean.org/technology/robotic-platforms/autonomous-underwater-vehicle-auv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ss.globecomposite.com/case-studies-auv" TargetMode="External"/><Relationship Id="rId5" Type="http://schemas.openxmlformats.org/officeDocument/2006/relationships/image" Target="../media/image20.jpg"/><Relationship Id="rId4" Type="http://schemas.openxmlformats.org/officeDocument/2006/relationships/hyperlink" Target="https://logos-world.net/nvidia-log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US" dirty="0"/>
              <a:t>Real Time Interpolation for Deep sea AUV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9805A9-DA6A-E838-60A5-31AD9118BD44}"/>
              </a:ext>
            </a:extLst>
          </p:cNvPr>
          <p:cNvSpPr txBox="1"/>
          <p:nvPr/>
        </p:nvSpPr>
        <p:spPr>
          <a:xfrm>
            <a:off x="4500372" y="4163240"/>
            <a:ext cx="3191256" cy="374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Dev Saxena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C4CDF-2066-9B7E-C279-D001E63F5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59DDE4-2959-2B1C-2F2C-C597B75B28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E6E39D-EDBD-DDD1-BA84-04E5757B9D2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Dynamic mission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Less data transmission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Improved navigation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F0A3EB-C861-4614-9E29-EEF8A085B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219577" y="4163196"/>
            <a:ext cx="4491286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39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1701F-8B76-B9D5-CF5D-0FA55FDC5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Architecture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0A258D-4E90-4352-C832-DFED91A2A6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25D475-2890-1807-580A-D039C009D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537" y="1933574"/>
            <a:ext cx="623570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19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834640"/>
            <a:ext cx="7764379" cy="320734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More than 80% of the ocean floor remains unexplored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Studying seabed topography helps us understand the climate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Exploration of seabed 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0E9C3-9198-A8D1-F51D-FA1FBF12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Bathymetry data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31C98E-36E4-BDDB-33BB-EB994D36C1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04AE02-5087-8F1F-BEDB-A4F308E9FCE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Measurement of the depth of the seafloor, similar to elevation on land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9A4E753-96B6-1663-218A-FD4C6F5E4C0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661310" y="3781926"/>
            <a:ext cx="5049553" cy="2840373"/>
          </a:xfrm>
        </p:spPr>
      </p:pic>
    </p:spTree>
    <p:extLst>
      <p:ext uri="{BB962C8B-B14F-4D97-AF65-F5344CB8AC3E}">
        <p14:creationId xmlns:p14="http://schemas.microsoft.com/office/powerpoint/2010/main" val="3450130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DBE7C-1EBA-07CC-0CD5-80BF9E801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AUV’s Collect Data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DE556-8769-2B33-01A7-980DBEA876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79E73E-92EF-B45A-515B-FC7EC796614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Multibeam echosounder mounted to bottom of 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Emits sound into the water, hits seafloor, echoes back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505CF0-D890-2703-F0B0-8BE68721E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154016" y="3128210"/>
            <a:ext cx="4710585" cy="353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57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39255-1D36-9C96-5D15-FA67FD642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E1711-6710-7AE6-6FB7-8863B0D227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43537" y="2303029"/>
            <a:ext cx="3982488" cy="3497698"/>
          </a:xfrm>
        </p:spPr>
        <p:txBody>
          <a:bodyPr/>
          <a:lstStyle/>
          <a:p>
            <a:r>
              <a:rPr lang="en-US" dirty="0"/>
              <a:t>Spatial technique that uses a limited number of data points to estimate other values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AF4EC4-961F-CF53-0360-1572BEB8A0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7A243F-3236-DC70-5175-19257579B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694271" y="3011529"/>
            <a:ext cx="5005939" cy="359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70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5C723-4C0C-54EC-0EBD-8622EFDD0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8BF7B2-95DD-5439-93E2-BB54D91B5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67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D47948-C911-89BD-4E2C-8A97994C9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3A0AF-1204-83B1-D4D8-B363554AA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204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C9EEE-8168-7609-3D85-985F43563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Data Processing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93B478-0CFA-4D2C-41BC-91C4C2BFE6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3A3F29-991E-CF2A-3AE3-564BAC3CC6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AUV needs to surface to offload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Interpolation is computationally expensive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A5373EE-38E6-9873-8700-010319050CE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778544" y="4027105"/>
            <a:ext cx="4099322" cy="2732881"/>
          </a:xfrm>
        </p:spPr>
      </p:pic>
    </p:spTree>
    <p:extLst>
      <p:ext uri="{BB962C8B-B14F-4D97-AF65-F5344CB8AC3E}">
        <p14:creationId xmlns:p14="http://schemas.microsoft.com/office/powerpoint/2010/main" val="615833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A7E7-9615-9205-D275-CF7301ECB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time processing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10EC5-061A-6CEB-3828-070EF12DA7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60565" y="2303029"/>
            <a:ext cx="3987985" cy="3497698"/>
          </a:xfrm>
        </p:spPr>
        <p:txBody>
          <a:bodyPr/>
          <a:lstStyle/>
          <a:p>
            <a:r>
              <a:rPr lang="en-US" dirty="0"/>
              <a:t>GPU implementation with hardware on the AUV</a:t>
            </a:r>
          </a:p>
          <a:p>
            <a:r>
              <a:rPr lang="en-US" dirty="0"/>
              <a:t>Saves mission time and money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B2951-E79D-AF14-060E-34D6543C39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232644-3CB0-74AB-4739-216091C9E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153525" y="5038726"/>
            <a:ext cx="2709333" cy="152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60E4BF-070B-C754-86A0-30BFA6DC1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771774" y="3503321"/>
            <a:ext cx="3987984" cy="322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29494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{6D42BCAA-41FA-47CB-A1D3-4DEA6AF2F7FC}tf78438558_win32</Template>
  <TotalTime>918</TotalTime>
  <Words>443</Words>
  <Application>Microsoft Office PowerPoint</Application>
  <PresentationFormat>Widescreen</PresentationFormat>
  <Paragraphs>56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Arial Black</vt:lpstr>
      <vt:lpstr>Calibri</vt:lpstr>
      <vt:lpstr>Sabon Next LT</vt:lpstr>
      <vt:lpstr>Custom</vt:lpstr>
      <vt:lpstr>Real Time Interpolation for Deep sea AUV Data</vt:lpstr>
      <vt:lpstr>Motivation</vt:lpstr>
      <vt:lpstr>Bathymetry data</vt:lpstr>
      <vt:lpstr>How AUV’s Collect Data</vt:lpstr>
      <vt:lpstr>interpolation</vt:lpstr>
      <vt:lpstr>PowerPoint Presentation</vt:lpstr>
      <vt:lpstr>PowerPoint Presentation</vt:lpstr>
      <vt:lpstr>Current Data Processing</vt:lpstr>
      <vt:lpstr>Real time processing</vt:lpstr>
      <vt:lpstr>benefits</vt:lpstr>
      <vt:lpstr>Final Architecture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DEVANSHU SAXENA</dc:creator>
  <cp:lastModifiedBy>DEVANSHU SAXENA</cp:lastModifiedBy>
  <cp:revision>17</cp:revision>
  <dcterms:created xsi:type="dcterms:W3CDTF">2025-03-04T03:36:36Z</dcterms:created>
  <dcterms:modified xsi:type="dcterms:W3CDTF">2025-03-04T19:30:16Z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